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5"/>
  </p:notesMasterIdLst>
  <p:sldIdLst>
    <p:sldId id="266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67" r:id="rId11"/>
    <p:sldId id="262" r:id="rId12"/>
    <p:sldId id="268" r:id="rId13"/>
    <p:sldId id="265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F5C347-C7BE-4C4A-AE6E-58D7A74C9EF2}" v="277" dt="2021-04-01T16:41:47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2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6372B-DB7E-47D5-BACC-8FCBB52610D7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8D353-EA05-49C1-90CB-98DA0221B55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63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62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531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97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53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0433" y="50414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r>
              <a:rPr lang="en-US" noProof="0">
                <a:sym typeface="Poppins" charset="0"/>
              </a:rPr>
              <a:t>Click icon to add picture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431705" y="50414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r>
              <a:rPr lang="en-US" noProof="0">
                <a:sym typeface="Poppins" charset="0"/>
              </a:rPr>
              <a:t>Click icon to add picture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132977" y="50414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r>
              <a:rPr lang="en-US" noProof="0">
                <a:sym typeface="Poppins" charset="0"/>
              </a:rPr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834250" y="50414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r>
              <a:rPr lang="en-US" noProof="0">
                <a:sym typeface="Poppins" charset="0"/>
              </a:rPr>
              <a:t>Click icon to add picture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30433" y="324898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r>
              <a:rPr lang="en-US" noProof="0">
                <a:sym typeface="Poppins" charset="0"/>
              </a:rPr>
              <a:t>Click icon to add picture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431705" y="324898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r>
              <a:rPr lang="en-US" noProof="0">
                <a:sym typeface="Poppins" charset="0"/>
              </a:rPr>
              <a:t>Click icon to add picture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132977" y="324898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r>
              <a:rPr lang="en-US" noProof="0">
                <a:sym typeface="Poppins" charset="0"/>
              </a:rPr>
              <a:t>Click icon to add picture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834250" y="324898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r>
              <a:rPr lang="en-US" noProof="0">
                <a:sym typeface="Poppins" charset="0"/>
              </a:rPr>
              <a:t>Click icon to add picture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C6067F36-9C8D-9840-9931-D24E3DA458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44264" y="6173788"/>
            <a:ext cx="447675" cy="2413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Kanit" panose="00000500000000000000" pitchFamily="2" charset="-34"/>
                <a:ea typeface="Kanit" panose="00000500000000000000" pitchFamily="2" charset="-34"/>
                <a:cs typeface="Kanit" panose="00000500000000000000" pitchFamily="2" charset="-34"/>
                <a:sym typeface="Poppins" charset="0"/>
              </a:defRPr>
            </a:lvl1pPr>
          </a:lstStyle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34293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5889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979778"/>
            <a:ext cx="9141619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599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048" y="3962401"/>
            <a:ext cx="9141619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84336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2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6457C-1416-400D-9400-BB41A4DB32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9608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6084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979778"/>
            <a:ext cx="9141619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599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048" y="3962401"/>
            <a:ext cx="9141619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76046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2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615553"/>
          </a:xfrm>
        </p:spPr>
        <p:txBody>
          <a:bodyPr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612493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28531" indent="0">
              <a:buNone/>
              <a:defRPr>
                <a:solidFill>
                  <a:schemeClr val="bg1"/>
                </a:solidFill>
              </a:defRPr>
            </a:lvl2pPr>
            <a:lvl3pPr marL="457063" indent="0">
              <a:buNone/>
              <a:defRPr>
                <a:solidFill>
                  <a:schemeClr val="bg1"/>
                </a:solidFill>
              </a:defRPr>
            </a:lvl3pPr>
            <a:lvl4pPr marL="685594" indent="0">
              <a:buNone/>
              <a:defRPr>
                <a:solidFill>
                  <a:schemeClr val="bg1"/>
                </a:solidFill>
              </a:defRPr>
            </a:lvl4pPr>
            <a:lvl5pPr marL="91412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590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61555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1" y="1435498"/>
            <a:ext cx="11018520" cy="1612493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5252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048" y="1435100"/>
            <a:ext cx="5210723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5505" y="1435100"/>
            <a:ext cx="5210723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4974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048" y="1437481"/>
            <a:ext cx="5210723" cy="1649682"/>
          </a:xfrm>
        </p:spPr>
        <p:txBody>
          <a:bodyPr wrap="square">
            <a:spAutoFit/>
          </a:bodyPr>
          <a:lstStyle>
            <a:lvl1pPr marL="231705" indent="-23170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10" indent="-171399">
              <a:buFont typeface="Wingdings" panose="05000000000000000000" pitchFamily="2" charset="2"/>
              <a:buChar char=""/>
              <a:defRPr sz="1999" b="0"/>
            </a:lvl2pPr>
            <a:lvl3pPr marL="639571" indent="-188856">
              <a:buFont typeface="Wingdings" panose="05000000000000000000" pitchFamily="2" charset="2"/>
              <a:buChar char=""/>
              <a:tabLst/>
              <a:defRPr sz="1600" b="0"/>
            </a:lvl3pPr>
            <a:lvl4pPr marL="828426" indent="-176160">
              <a:buFont typeface="Wingdings" panose="05000000000000000000" pitchFamily="2" charset="2"/>
              <a:buChar char=""/>
              <a:defRPr sz="1400" b="0"/>
            </a:lvl4pPr>
            <a:lvl5pPr marL="1023631" indent="-169812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8250" y="1437481"/>
            <a:ext cx="5210723" cy="1649682"/>
          </a:xfrm>
        </p:spPr>
        <p:txBody>
          <a:bodyPr wrap="square">
            <a:spAutoFit/>
          </a:bodyPr>
          <a:lstStyle>
            <a:lvl1pPr marL="231705" indent="-23170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10" indent="-171399">
              <a:buFont typeface="Wingdings" panose="05000000000000000000" pitchFamily="2" charset="2"/>
              <a:buChar char=""/>
              <a:defRPr sz="1999" b="0"/>
            </a:lvl2pPr>
            <a:lvl3pPr marL="639571" indent="-188856">
              <a:buFont typeface="Wingdings" panose="05000000000000000000" pitchFamily="2" charset="2"/>
              <a:buChar char=""/>
              <a:tabLst/>
              <a:defRPr sz="1600" b="0"/>
            </a:lvl3pPr>
            <a:lvl4pPr marL="828426" indent="-176160">
              <a:buFont typeface="Wingdings" panose="05000000000000000000" pitchFamily="2" charset="2"/>
              <a:buChar char=""/>
              <a:defRPr sz="1400" b="0"/>
            </a:lvl4pPr>
            <a:lvl5pPr marL="1023631" indent="-169812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732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51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32352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24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82">
          <p15:clr>
            <a:srgbClr val="5ACBF0"/>
          </p15:clr>
        </p15:guide>
        <p15:guide id="4" orient="horz" pos="1251">
          <p15:clr>
            <a:srgbClr val="5ACBF0"/>
          </p15:clr>
        </p15:guide>
        <p15:guide id="5" orient="horz" pos="28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7033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63">
          <p15:clr>
            <a:srgbClr val="A4A3A4"/>
          </p15:clr>
        </p15:guide>
        <p15:guide id="7" pos="943">
          <p15:clr>
            <a:srgbClr val="A4A3A4"/>
          </p15:clr>
        </p15:guide>
        <p15:guide id="8" pos="1346">
          <p15:clr>
            <a:srgbClr val="A4A3A4"/>
          </p15:clr>
        </p15:guide>
        <p15:guide id="9" pos="1525">
          <p15:clr>
            <a:srgbClr val="A4A3A4"/>
          </p15:clr>
        </p15:guide>
        <p15:guide id="10" pos="1929">
          <p15:clr>
            <a:srgbClr val="A4A3A4"/>
          </p15:clr>
        </p15:guide>
        <p15:guide id="11" pos="2108">
          <p15:clr>
            <a:srgbClr val="A4A3A4"/>
          </p15:clr>
        </p15:guide>
        <p15:guide id="12" pos="2511">
          <p15:clr>
            <a:srgbClr val="A4A3A4"/>
          </p15:clr>
        </p15:guide>
        <p15:guide id="13" pos="2690">
          <p15:clr>
            <a:srgbClr val="A4A3A4"/>
          </p15:clr>
        </p15:guide>
        <p15:guide id="14" pos="3093">
          <p15:clr>
            <a:srgbClr val="A4A3A4"/>
          </p15:clr>
        </p15:guide>
        <p15:guide id="15" pos="3273">
          <p15:clr>
            <a:srgbClr val="A4A3A4"/>
          </p15:clr>
        </p15:guide>
        <p15:guide id="16" pos="3675">
          <p15:clr>
            <a:srgbClr val="A4A3A4"/>
          </p15:clr>
        </p15:guide>
        <p15:guide id="17" pos="3855">
          <p15:clr>
            <a:srgbClr val="A4A3A4"/>
          </p15:clr>
        </p15:guide>
        <p15:guide id="18" pos="4258">
          <p15:clr>
            <a:srgbClr val="A4A3A4"/>
          </p15:clr>
        </p15:guide>
        <p15:guide id="19" pos="4437">
          <p15:clr>
            <a:srgbClr val="A4A3A4"/>
          </p15:clr>
        </p15:guide>
        <p15:guide id="20" pos="4840">
          <p15:clr>
            <a:srgbClr val="A4A3A4"/>
          </p15:clr>
        </p15:guide>
        <p15:guide id="21" pos="5019">
          <p15:clr>
            <a:srgbClr val="A4A3A4"/>
          </p15:clr>
        </p15:guide>
        <p15:guide id="22" pos="5420">
          <p15:clr>
            <a:srgbClr val="A4A3A4"/>
          </p15:clr>
        </p15:guide>
        <p15:guide id="23" pos="5601">
          <p15:clr>
            <a:srgbClr val="A4A3A4"/>
          </p15:clr>
        </p15:guide>
        <p15:guide id="24" pos="6003">
          <p15:clr>
            <a:srgbClr val="A4A3A4"/>
          </p15:clr>
        </p15:guide>
        <p15:guide id="25" pos="6184">
          <p15:clr>
            <a:srgbClr val="A4A3A4"/>
          </p15:clr>
        </p15:guide>
        <p15:guide id="26" pos="6585">
          <p15:clr>
            <a:srgbClr val="A4A3A4"/>
          </p15:clr>
        </p15:guide>
        <p15:guide id="27" pos="6765">
          <p15:clr>
            <a:srgbClr val="A4A3A4"/>
          </p15:clr>
        </p15:guide>
        <p15:guide id="28" orient="horz" pos="887">
          <p15:clr>
            <a:srgbClr val="5ACBF0"/>
          </p15:clr>
        </p15:guide>
        <p15:guide id="29" orient="horz" pos="1246">
          <p15:clr>
            <a:srgbClr val="5ACBF0"/>
          </p15:clr>
        </p15:guide>
        <p15:guide id="30" orient="horz" pos="28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8" y="457200"/>
            <a:ext cx="5506985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0463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63">
          <p15:clr>
            <a:srgbClr val="A4A3A4"/>
          </p15:clr>
        </p15:guide>
        <p15:guide id="7" pos="943">
          <p15:clr>
            <a:srgbClr val="A4A3A4"/>
          </p15:clr>
        </p15:guide>
        <p15:guide id="8" pos="1346">
          <p15:clr>
            <a:srgbClr val="A4A3A4"/>
          </p15:clr>
        </p15:guide>
        <p15:guide id="9" pos="1525">
          <p15:clr>
            <a:srgbClr val="A4A3A4"/>
          </p15:clr>
        </p15:guide>
        <p15:guide id="10" pos="1929">
          <p15:clr>
            <a:srgbClr val="A4A3A4"/>
          </p15:clr>
        </p15:guide>
        <p15:guide id="11" pos="2108">
          <p15:clr>
            <a:srgbClr val="A4A3A4"/>
          </p15:clr>
        </p15:guide>
        <p15:guide id="12" pos="2511">
          <p15:clr>
            <a:srgbClr val="A4A3A4"/>
          </p15:clr>
        </p15:guide>
        <p15:guide id="13" pos="2690">
          <p15:clr>
            <a:srgbClr val="A4A3A4"/>
          </p15:clr>
        </p15:guide>
        <p15:guide id="14" pos="3093">
          <p15:clr>
            <a:srgbClr val="A4A3A4"/>
          </p15:clr>
        </p15:guide>
        <p15:guide id="15" pos="3273">
          <p15:clr>
            <a:srgbClr val="A4A3A4"/>
          </p15:clr>
        </p15:guide>
        <p15:guide id="16" pos="3675">
          <p15:clr>
            <a:srgbClr val="A4A3A4"/>
          </p15:clr>
        </p15:guide>
        <p15:guide id="17" pos="3855">
          <p15:clr>
            <a:srgbClr val="A4A3A4"/>
          </p15:clr>
        </p15:guide>
        <p15:guide id="18" pos="4258">
          <p15:clr>
            <a:srgbClr val="A4A3A4"/>
          </p15:clr>
        </p15:guide>
        <p15:guide id="19" pos="4437">
          <p15:clr>
            <a:srgbClr val="A4A3A4"/>
          </p15:clr>
        </p15:guide>
        <p15:guide id="20" pos="4840">
          <p15:clr>
            <a:srgbClr val="A4A3A4"/>
          </p15:clr>
        </p15:guide>
        <p15:guide id="21" pos="5019">
          <p15:clr>
            <a:srgbClr val="A4A3A4"/>
          </p15:clr>
        </p15:guide>
        <p15:guide id="22" pos="5420">
          <p15:clr>
            <a:srgbClr val="A4A3A4"/>
          </p15:clr>
        </p15:guide>
        <p15:guide id="23" pos="5601">
          <p15:clr>
            <a:srgbClr val="A4A3A4"/>
          </p15:clr>
        </p15:guide>
        <p15:guide id="24" pos="6003">
          <p15:clr>
            <a:srgbClr val="A4A3A4"/>
          </p15:clr>
        </p15:guide>
        <p15:guide id="25" pos="6184">
          <p15:clr>
            <a:srgbClr val="A4A3A4"/>
          </p15:clr>
        </p15:guide>
        <p15:guide id="26" pos="6585">
          <p15:clr>
            <a:srgbClr val="A4A3A4"/>
          </p15:clr>
        </p15:guide>
        <p15:guide id="27" pos="6765">
          <p15:clr>
            <a:srgbClr val="A4A3A4"/>
          </p15:clr>
        </p15:guide>
        <p15:guide id="28" orient="horz" pos="887">
          <p15:clr>
            <a:srgbClr val="5ACBF0"/>
          </p15:clr>
        </p15:guide>
        <p15:guide id="29" orient="horz" pos="1246">
          <p15:clr>
            <a:srgbClr val="5ACBF0"/>
          </p15:clr>
        </p15:guide>
        <p15:guide id="30" orient="horz" pos="28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025650"/>
            <a:ext cx="4160897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599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048" y="3535542"/>
            <a:ext cx="4161341" cy="307777"/>
          </a:xfrm>
        </p:spPr>
        <p:txBody>
          <a:bodyPr/>
          <a:lstStyle>
            <a:lvl1pPr marL="0" indent="0">
              <a:buNone/>
              <a:defRPr sz="19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2611" y="0"/>
            <a:ext cx="6856214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7832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6" orient="horz" pos="886">
          <p15:clr>
            <a:srgbClr val="5ACBF0"/>
          </p15:clr>
        </p15:guide>
        <p15:guide id="7" orient="horz" pos="1251">
          <p15:clr>
            <a:srgbClr val="5ACBF0"/>
          </p15:clr>
        </p15:guide>
        <p15:guide id="8" orient="horz" pos="2183">
          <p15:clr>
            <a:srgbClr val="5ACBF0"/>
          </p15:clr>
        </p15:guide>
        <p15:guide id="10" pos="3656">
          <p15:clr>
            <a:srgbClr val="C35EA4"/>
          </p15:clr>
        </p15:guide>
        <p15:guide id="11" pos="2934">
          <p15:clr>
            <a:srgbClr val="5ACBF0"/>
          </p15:clr>
        </p15:guide>
        <p15:guide id="12" pos="347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873" y="2875002"/>
            <a:ext cx="4160897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599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2611" y="0"/>
            <a:ext cx="6856214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48104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5" orient="horz" pos="2118">
          <p15:clr>
            <a:srgbClr val="FBAE40"/>
          </p15:clr>
        </p15:guide>
        <p15:guide id="6" pos="2932">
          <p15:clr>
            <a:srgbClr val="5ACBF0"/>
          </p15:clr>
        </p15:guide>
        <p15:guide id="7" pos="3655">
          <p15:clr>
            <a:srgbClr val="C35EA4"/>
          </p15:clr>
        </p15:guide>
        <p15:guide id="8" pos="347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981637"/>
            <a:ext cx="4159437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799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2611" y="0"/>
            <a:ext cx="6856214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84051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3" orient="horz" pos="1840">
          <p15:clr>
            <a:srgbClr val="5ACBF0"/>
          </p15:clr>
        </p15:guide>
        <p15:guide id="4" pos="3658">
          <p15:clr>
            <a:srgbClr val="C35EA4"/>
          </p15:clr>
        </p15:guide>
        <p15:guide id="5" pos="2934">
          <p15:clr>
            <a:srgbClr val="5ACBF0"/>
          </p15:clr>
        </p15:guide>
        <p15:guide id="6" pos="347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3223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063" y="3977320"/>
            <a:ext cx="9141619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8317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5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3223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063" y="3977320"/>
            <a:ext cx="9141619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51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5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9245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21575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061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2980408"/>
            <a:ext cx="9141619" cy="5539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071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07">
          <p15:clr>
            <a:srgbClr val="5ACBF0"/>
          </p15:clr>
        </p15:guide>
        <p15:guide id="3" orient="horz" pos="1874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2980408"/>
            <a:ext cx="9141619" cy="5539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8840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5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160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886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597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1436690"/>
            <a:ext cx="11018520" cy="1908215"/>
          </a:xfrm>
        </p:spPr>
        <p:txBody>
          <a:bodyPr/>
          <a:lstStyle>
            <a:lvl1pPr marL="0" indent="0">
              <a:buNone/>
              <a:defRPr sz="2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035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887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048" y="6161316"/>
            <a:ext cx="448095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01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5889" cy="29260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A8DECB36-05DD-E344-92E4-9D72848E34E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3598BC2B-9658-274E-AB86-EA0A1EAC13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95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215991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9945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8019" tIns="64010" rIns="128019" bIns="64010" anchor="b" anchorCtr="0">
            <a:noAutofit/>
          </a:bodyPr>
          <a:lstStyle>
            <a:lvl1pPr algn="r">
              <a:buFont typeface="Arial" pitchFamily="34" charset="0"/>
              <a:buNone/>
              <a:defRPr sz="2941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9106" y="1233489"/>
            <a:ext cx="11802894" cy="1569199"/>
          </a:xfrm>
        </p:spPr>
        <p:txBody>
          <a:bodyPr/>
          <a:lstStyle>
            <a:lvl1pPr marL="0" indent="0">
              <a:buNone/>
              <a:defRPr/>
            </a:lvl1pPr>
            <a:lvl2pPr marL="457025" indent="0">
              <a:buNone/>
              <a:defRPr/>
            </a:lvl2pPr>
            <a:lvl3pPr marL="914049" indent="0">
              <a:buNone/>
              <a:defRPr/>
            </a:lvl3pPr>
            <a:lvl4pPr marL="1371074" indent="0">
              <a:buNone/>
              <a:defRPr/>
            </a:lvl4pPr>
            <a:lvl5pPr marL="182809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705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184460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153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7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813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765" y="2658193"/>
            <a:ext cx="11306469" cy="603538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3921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2957463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All white" preserve="1">
  <p:cSld name="Split - All white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5108400" cy="17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 b="1">
                <a:solidFill>
                  <a:srgbClr val="2429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1"/>
          </p:nvPr>
        </p:nvSpPr>
        <p:spPr>
          <a:xfrm>
            <a:off x="609600" y="2438400"/>
            <a:ext cx="5108400" cy="37184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marL="609498" lvl="0" indent="-457124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2400">
                <a:solidFill>
                  <a:srgbClr val="24292E"/>
                </a:solidFill>
              </a:defRPr>
            </a:lvl1pPr>
            <a:lvl2pPr marL="1218996" lvl="1" indent="-457124" rtl="0">
              <a:spcBef>
                <a:spcPts val="533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2400">
                <a:solidFill>
                  <a:srgbClr val="24292E"/>
                </a:solidFill>
              </a:defRPr>
            </a:lvl2pPr>
            <a:lvl3pPr marL="1828494" lvl="2" indent="-457124" rtl="0">
              <a:spcBef>
                <a:spcPts val="533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2400">
                <a:solidFill>
                  <a:srgbClr val="24292E"/>
                </a:solidFill>
              </a:defRPr>
            </a:lvl3pPr>
            <a:lvl4pPr marL="2437991" lvl="3" indent="-457124" rtl="0">
              <a:spcBef>
                <a:spcPts val="533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2400">
                <a:solidFill>
                  <a:srgbClr val="24292E"/>
                </a:solidFill>
              </a:defRPr>
            </a:lvl4pPr>
            <a:lvl5pPr marL="3047489" lvl="4" indent="-457124" rtl="0">
              <a:spcBef>
                <a:spcPts val="533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2400">
                <a:solidFill>
                  <a:srgbClr val="24292E"/>
                </a:solidFill>
              </a:defRPr>
            </a:lvl5pPr>
            <a:lvl6pPr marL="3656988" lvl="5" indent="-457124" rtl="0">
              <a:spcBef>
                <a:spcPts val="533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2400">
                <a:solidFill>
                  <a:srgbClr val="24292E"/>
                </a:solidFill>
              </a:defRPr>
            </a:lvl6pPr>
            <a:lvl7pPr marL="4266485" lvl="6" indent="-457124" rtl="0">
              <a:spcBef>
                <a:spcPts val="533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2400">
                <a:solidFill>
                  <a:srgbClr val="24292E"/>
                </a:solidFill>
              </a:defRPr>
            </a:lvl7pPr>
            <a:lvl8pPr marL="4875983" lvl="7" indent="-457124" rtl="0">
              <a:spcBef>
                <a:spcPts val="533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2400">
                <a:solidFill>
                  <a:srgbClr val="24292E"/>
                </a:solidFill>
              </a:defRPr>
            </a:lvl8pPr>
            <a:lvl9pPr marL="5485481" lvl="8" indent="-457124" rtl="0">
              <a:spcBef>
                <a:spcPts val="533"/>
              </a:spcBef>
              <a:spcAft>
                <a:spcPts val="533"/>
              </a:spcAft>
              <a:buClr>
                <a:srgbClr val="24292E"/>
              </a:buClr>
              <a:buSzPts val="1800"/>
              <a:buChar char="■"/>
              <a:defRPr sz="2400">
                <a:solidFill>
                  <a:srgbClr val="24292E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95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91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6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88056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13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24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01A5F-B89A-4853-AEFA-BA074693AE0A}" type="datetimeFigureOut">
              <a:rPr lang="pt-BR" smtClean="0"/>
              <a:t>02/04/2021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4BBEB-3A08-4348-9125-60B044875C60}" type="slidenum">
              <a:rPr lang="pt-BR" smtClean="0"/>
              <a:t>‹#›</a:t>
            </a:fld>
            <a:endParaRPr lang="pt-BR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D93F32-4F72-4A58-B33E-64E23D31129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31386" y="6330778"/>
            <a:ext cx="390698" cy="3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1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1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3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</p:sldLayoutIdLst>
  <p:transition>
    <p:fade/>
  </p:transition>
  <p:txStyles>
    <p:titleStyle>
      <a:lvl1pPr algn="l" defTabSz="932462" rtl="0" eaLnBrk="1" latinLnBrk="0" hangingPunct="1">
        <a:lnSpc>
          <a:spcPct val="100000"/>
        </a:lnSpc>
        <a:spcBef>
          <a:spcPct val="0"/>
        </a:spcBef>
        <a:buNone/>
        <a:defRPr lang="en-US" sz="3599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31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63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28" marR="0" indent="-19996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710" marR="0" indent="-18092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631" marR="0" indent="-16822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270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30503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734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966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231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462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693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924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1156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7387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3618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85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0">
          <p15:clr>
            <a:srgbClr val="C35EA4"/>
          </p15:clr>
        </p15:guide>
        <p15:guide id="26" orient="horz" pos="3964">
          <p15:clr>
            <a:srgbClr val="C35EA4"/>
          </p15:clr>
        </p15:guide>
        <p15:guide id="27" orient="horz" pos="168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52">
          <p15:clr>
            <a:srgbClr val="A4A3A4"/>
          </p15:clr>
        </p15:guide>
        <p15:guide id="30" pos="751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microsoft.com/en-us/azure/devops/release-notes/2020/pipelines/sprint-172-update#generic-webhook-based-triggers-for-yaml-pipelines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9C4A11-8CFA-4012-B420-7D5431CFBD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C2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sz="1000" kern="1200">
              <a:solidFill>
                <a:prstClr val="white"/>
              </a:solidFill>
              <a:latin typeface="Calibri" panose="020F0502020204030204"/>
              <a:sym typeface="Poppins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AB365680-ECC5-5A41-810D-346FBB90F736}"/>
              </a:ext>
            </a:extLst>
          </p:cNvPr>
          <p:cNvSpPr txBox="1">
            <a:spLocks/>
          </p:cNvSpPr>
          <p:nvPr/>
        </p:nvSpPr>
        <p:spPr bwMode="auto">
          <a:xfrm>
            <a:off x="911424" y="4200876"/>
            <a:ext cx="6321164" cy="22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/>
          <a:lstStyle/>
          <a:p>
            <a:pPr defTabSz="457200">
              <a:lnSpc>
                <a:spcPct val="120000"/>
              </a:lnSpc>
              <a:buClrTx/>
              <a:defRPr/>
            </a:pPr>
            <a:r>
              <a:rPr lang="en-US" altLang="x-none" sz="2400" b="1" kern="1200" dirty="0">
                <a:solidFill>
                  <a:prstClr val="white">
                    <a:lumMod val="8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Poppins Medium" charset="0"/>
              </a:rPr>
              <a:t>Igor Abade </a:t>
            </a:r>
            <a:r>
              <a:rPr lang="en-US" altLang="x-none" sz="2400" kern="1200" dirty="0">
                <a:solidFill>
                  <a:prstClr val="white">
                    <a:lumMod val="8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Poppins Medium" charset="0"/>
              </a:rPr>
              <a:t>| @igorabade</a:t>
            </a:r>
          </a:p>
          <a:p>
            <a:pPr defTabSz="457200">
              <a:lnSpc>
                <a:spcPct val="120000"/>
              </a:lnSpc>
              <a:buClrTx/>
              <a:defRPr/>
            </a:pPr>
            <a:r>
              <a:rPr lang="en-US" altLang="x-none" sz="2000" kern="1200" dirty="0">
                <a:solidFill>
                  <a:prstClr val="white">
                    <a:lumMod val="8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Poppins Medium" charset="0"/>
              </a:rPr>
              <a:t>CEO, CloudMotion</a:t>
            </a:r>
            <a:endParaRPr lang="x-none" altLang="x-none" sz="2000" kern="1200" dirty="0">
              <a:solidFill>
                <a:prstClr val="white">
                  <a:lumMod val="8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Poppins Medium" charset="0"/>
            </a:endParaRPr>
          </a:p>
          <a:p>
            <a:pPr defTabSz="457200">
              <a:lnSpc>
                <a:spcPct val="120000"/>
              </a:lnSpc>
              <a:buClrTx/>
              <a:defRPr/>
            </a:pPr>
            <a:r>
              <a:rPr lang="en-US" altLang="x-none" sz="2000" kern="1200" dirty="0">
                <a:solidFill>
                  <a:prstClr val="white">
                    <a:lumMod val="8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Poppins Medium" charset="0"/>
              </a:rPr>
              <a:t>Microsoft Regional Director</a:t>
            </a:r>
          </a:p>
          <a:p>
            <a:pPr defTabSz="457200">
              <a:lnSpc>
                <a:spcPct val="120000"/>
              </a:lnSpc>
              <a:buClrTx/>
              <a:defRPr/>
            </a:pPr>
            <a:endParaRPr lang="en-US" altLang="x-none" sz="2000" kern="1200" dirty="0">
              <a:solidFill>
                <a:prstClr val="white">
                  <a:lumMod val="8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Poppins Medium" charset="0"/>
            </a:endParaRPr>
          </a:p>
          <a:p>
            <a:pPr defTabSz="457200">
              <a:lnSpc>
                <a:spcPct val="120000"/>
              </a:lnSpc>
              <a:buClrTx/>
              <a:defRPr/>
            </a:pPr>
            <a:r>
              <a:rPr lang="en-US" altLang="x-none" sz="2000" kern="1200" dirty="0">
                <a:solidFill>
                  <a:prstClr val="white">
                    <a:lumMod val="85000"/>
                  </a:prst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Poppins Medium" charset="0"/>
              </a:rPr>
              <a:t>2021 MVP Global Summit | DevOps MVP2MVP</a:t>
            </a:r>
          </a:p>
          <a:p>
            <a:pPr defTabSz="457200">
              <a:lnSpc>
                <a:spcPct val="120000"/>
              </a:lnSpc>
              <a:buClrTx/>
              <a:defRPr/>
            </a:pPr>
            <a:endParaRPr lang="en-US" altLang="x-none" sz="2000" kern="1200" dirty="0">
              <a:solidFill>
                <a:prstClr val="white">
                  <a:lumMod val="85000"/>
                </a:prst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Poppins Medium" charset="0"/>
            </a:endParaRP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6276F6D6-7829-FF4D-9361-FD662BD503A2}"/>
              </a:ext>
            </a:extLst>
          </p:cNvPr>
          <p:cNvSpPr txBox="1">
            <a:spLocks/>
          </p:cNvSpPr>
          <p:nvPr/>
        </p:nvSpPr>
        <p:spPr bwMode="auto">
          <a:xfrm>
            <a:off x="858764" y="1503460"/>
            <a:ext cx="6321164" cy="238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/>
          <a:lstStyle/>
          <a:p>
            <a:pPr defTabSz="457200">
              <a:buClrTx/>
              <a:defRPr/>
            </a:pPr>
            <a:r>
              <a:rPr lang="en-US" altLang="x-none" sz="4800" kern="1200" dirty="0">
                <a:solidFill>
                  <a:prstClr val="white"/>
                </a:solidFill>
                <a:latin typeface="Kanit" panose="00000500000000000000" pitchFamily="2" charset="-34"/>
                <a:ea typeface="Montserrat Semi" charset="0"/>
                <a:cs typeface="Kanit" panose="00000500000000000000" pitchFamily="2" charset="-34"/>
                <a:sym typeface="Poppins Medium" charset="0"/>
              </a:rPr>
              <a:t>Incoming webhooks with Azure Pipelines YAML</a:t>
            </a:r>
            <a:endParaRPr lang="x-none" altLang="x-none" sz="4800" kern="1200" dirty="0">
              <a:solidFill>
                <a:prstClr val="white"/>
              </a:solidFill>
              <a:latin typeface="Kanit" panose="00000500000000000000" pitchFamily="2" charset="-34"/>
              <a:ea typeface="Montserrat Semi" charset="0"/>
              <a:cs typeface="Kanit" panose="00000500000000000000" pitchFamily="2" charset="-34"/>
              <a:sym typeface="Poppins Medium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86EE68-EBE8-4C1C-A7C9-A1DE31554FFD}"/>
              </a:ext>
            </a:extLst>
          </p:cNvPr>
          <p:cNvGrpSpPr/>
          <p:nvPr/>
        </p:nvGrpSpPr>
        <p:grpSpPr>
          <a:xfrm>
            <a:off x="6849343" y="-148222"/>
            <a:ext cx="4319803" cy="6855680"/>
            <a:chOff x="13698686" y="4640"/>
            <a:chExt cx="8639605" cy="1371136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F22FB2C-EB53-4EAA-8D3B-D4E78499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8686" y="4640"/>
              <a:ext cx="8158995" cy="1371136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BE47741-5B2B-41D8-925D-094EBB02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8984" y="4481736"/>
              <a:ext cx="1289307" cy="393193"/>
            </a:xfrm>
            <a:prstGeom prst="rect">
              <a:avLst/>
            </a:prstGeom>
          </p:spPr>
        </p:pic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1FBA0AA-EF8E-464A-834A-74BB28E0E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39623" y="6050629"/>
            <a:ext cx="3056738" cy="4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0149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D0359D-4F06-4650-963A-ED51566F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3528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121A-23A9-4FF6-AFCB-D2F223AE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Calling</a:t>
            </a:r>
            <a:r>
              <a:rPr lang="pt-BR" dirty="0"/>
              <a:t> </a:t>
            </a:r>
            <a:r>
              <a:rPr lang="pt-BR" dirty="0" err="1"/>
              <a:t>secure</a:t>
            </a:r>
            <a:r>
              <a:rPr lang="pt-BR" dirty="0"/>
              <a:t> </a:t>
            </a:r>
            <a:r>
              <a:rPr lang="pt-BR" dirty="0" err="1"/>
              <a:t>endpoints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F188D-7D97-4148-86F5-12C9DFA9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416"/>
            <a:ext cx="10515600" cy="512618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Param</a:t>
            </a:r>
            <a:endParaRPr lang="pt-B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URL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Azure DevOps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incoming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webhook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Expected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https://dev.azure.com/&lt;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org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&gt;/_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apis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distributedtask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webhooks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/&lt;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svc-trig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&gt;/?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api-version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=6.0-preview. </a:t>
            </a:r>
            <a:endParaRPr lang="pt-B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lang="pt-B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secret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used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JSON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 Must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same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supplied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during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creation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Incoming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Webhook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connection</a:t>
            </a:r>
            <a:endParaRPr lang="pt-B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lang="pt-B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HTTP header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signature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 When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omitted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defaults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"X-Hub-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Signature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lang="pt-B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HeaderName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'X-Hub-</a:t>
            </a:r>
            <a:r>
              <a:rPr lang="pt-B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Signature</a:t>
            </a:r>
            <a:r>
              <a:rPr lang="pt-B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JSON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pt-B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Azure DevOps web </a:t>
            </a:r>
            <a:r>
              <a:rPr lang="pt-BR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hook</a:t>
            </a:r>
            <a:endParaRPr lang="pt-B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lang="pt-B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hmacSha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pt-B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System.Security.Cryptography.HMACSHA1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pt-B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Text.Encoding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]::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ASCII</a:t>
            </a:r>
            <a:r>
              <a:rPr lang="pt-B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GetBytes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hashBytes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hmacSha</a:t>
            </a:r>
            <a:r>
              <a:rPr lang="pt-B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ComputeHash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t-B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Text.Encoding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]::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GetBytes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signature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endParaRPr lang="pt-B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hashBytes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pt-B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ForEach-Object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signature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pt-B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'x2'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headerName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"sha1=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signature</a:t>
            </a:r>
            <a:r>
              <a:rPr lang="pt-B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pt-B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Invoke-WebRequest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-Uri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Post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pt-B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pt-B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pt-B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endParaRPr lang="pt-B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pt-B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41901124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E78EE0F-592C-4553-9F48-D030AE91644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03500" y="1331912"/>
            <a:ext cx="6985000" cy="419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39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C751-7E2F-4102-B2BF-140204A1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Triggers</a:t>
            </a:r>
            <a:endParaRPr lang="pt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88A36-3159-4E35-B761-016D0F4BF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148968" cy="823912"/>
          </a:xfrm>
        </p:spPr>
        <p:txBody>
          <a:bodyPr/>
          <a:lstStyle/>
          <a:p>
            <a:pPr algn="ctr"/>
            <a:r>
              <a:rPr lang="en-US" dirty="0"/>
              <a:t>Classic Build</a:t>
            </a:r>
            <a:endParaRPr lang="pt-B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72A1BA-F9B2-493D-B55F-5DC892E888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9273" y="2505075"/>
            <a:ext cx="3030629" cy="368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186B30-6A91-46E3-B3C3-3CE9DFF9F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7842" y="1681163"/>
            <a:ext cx="3164476" cy="823912"/>
          </a:xfrm>
        </p:spPr>
        <p:txBody>
          <a:bodyPr/>
          <a:lstStyle/>
          <a:p>
            <a:pPr algn="ctr"/>
            <a:r>
              <a:rPr lang="en-US" dirty="0"/>
              <a:t>Classic Releases</a:t>
            </a:r>
            <a:endParaRPr lang="pt-BR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D3BF521-6AC3-4CA1-9F05-55390B692F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56244" y="2505075"/>
            <a:ext cx="3047787" cy="368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F4D0B8E-4D06-4F5D-9D4A-2F88B3DEAA9B}"/>
              </a:ext>
            </a:extLst>
          </p:cNvPr>
          <p:cNvSpPr txBox="1">
            <a:spLocks/>
          </p:cNvSpPr>
          <p:nvPr/>
        </p:nvSpPr>
        <p:spPr>
          <a:xfrm>
            <a:off x="8372867" y="1681163"/>
            <a:ext cx="316447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YAML Pipelines</a:t>
            </a:r>
            <a:endParaRPr lang="pt-BR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96295C3-E8E1-4446-88DA-795599EB319F}"/>
              </a:ext>
            </a:extLst>
          </p:cNvPr>
          <p:cNvSpPr txBox="1">
            <a:spLocks/>
          </p:cNvSpPr>
          <p:nvPr/>
        </p:nvSpPr>
        <p:spPr>
          <a:xfrm>
            <a:off x="8372867" y="2505075"/>
            <a:ext cx="3164476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222B6-0D92-4A0D-B123-3CB24A49973A}"/>
              </a:ext>
            </a:extLst>
          </p:cNvPr>
          <p:cNvSpPr txBox="1"/>
          <p:nvPr/>
        </p:nvSpPr>
        <p:spPr>
          <a:xfrm>
            <a:off x="1357459" y="5323324"/>
            <a:ext cx="2818615" cy="1169551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Repo triggers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CI, </a:t>
            </a:r>
            <a:r>
              <a:rPr lang="pt-BR" sz="1400" dirty="0"/>
              <a:t>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Scheduled</a:t>
            </a:r>
            <a:r>
              <a:rPr lang="pt-BR" sz="1400" dirty="0"/>
              <a:t> triggers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Build </a:t>
            </a:r>
            <a:r>
              <a:rPr lang="pt-BR" sz="1400" dirty="0" err="1"/>
              <a:t>completion</a:t>
            </a:r>
            <a:r>
              <a:rPr lang="pt-BR" sz="1400" dirty="0"/>
              <a:t> triggers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522AE4-067C-4747-AF3E-17E1A9C53730}"/>
              </a:ext>
            </a:extLst>
          </p:cNvPr>
          <p:cNvSpPr txBox="1"/>
          <p:nvPr/>
        </p:nvSpPr>
        <p:spPr>
          <a:xfrm>
            <a:off x="5099900" y="5323324"/>
            <a:ext cx="2818615" cy="1169551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Build artifacts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CI, </a:t>
            </a:r>
            <a:r>
              <a:rPr lang="pt-BR" sz="1400" dirty="0"/>
              <a:t>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Code</a:t>
            </a:r>
            <a:r>
              <a:rPr lang="pt-BR" sz="1400" dirty="0"/>
              <a:t> </a:t>
            </a:r>
            <a:r>
              <a:rPr lang="pt-BR" sz="1400" dirty="0" err="1"/>
              <a:t>artifacts</a:t>
            </a:r>
            <a:endParaRPr lang="pt-B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err="1"/>
              <a:t>Push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Build </a:t>
            </a:r>
            <a:r>
              <a:rPr lang="pt-BR" sz="1400" dirty="0" err="1"/>
              <a:t>completion</a:t>
            </a:r>
            <a:r>
              <a:rPr lang="pt-BR" sz="1400" dirty="0"/>
              <a:t> triggers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1D928A-24E3-402E-9CEA-193F283F0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11" y="2505075"/>
            <a:ext cx="3225532" cy="386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250F71-7E73-4FE9-925D-1D32AA1CE915}"/>
              </a:ext>
            </a:extLst>
          </p:cNvPr>
          <p:cNvSpPr txBox="1"/>
          <p:nvPr/>
        </p:nvSpPr>
        <p:spPr>
          <a:xfrm>
            <a:off x="9030877" y="5323324"/>
            <a:ext cx="2818615" cy="1169551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Build pipelines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CI, </a:t>
            </a:r>
            <a:r>
              <a:rPr lang="pt-BR" sz="1400" dirty="0"/>
              <a:t>PR, </a:t>
            </a:r>
            <a:r>
              <a:rPr lang="pt-BR" sz="1400" dirty="0" err="1"/>
              <a:t>Code</a:t>
            </a:r>
            <a:r>
              <a:rPr lang="pt-BR" sz="1400" dirty="0"/>
              <a:t>, </a:t>
            </a:r>
            <a:r>
              <a:rPr lang="pt-BR" sz="1400" dirty="0" err="1"/>
              <a:t>Comment</a:t>
            </a:r>
            <a:r>
              <a:rPr lang="pt-BR" sz="1400" dirty="0"/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Release pipelines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Pipelines, </a:t>
            </a:r>
            <a:r>
              <a:rPr lang="pt-BR" sz="1400" dirty="0" err="1"/>
              <a:t>Scheduled</a:t>
            </a:r>
            <a:r>
              <a:rPr lang="pt-BR" sz="1400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347691-D8C0-4853-A49A-DA08F70A239D}"/>
              </a:ext>
            </a:extLst>
          </p:cNvPr>
          <p:cNvSpPr/>
          <p:nvPr/>
        </p:nvSpPr>
        <p:spPr>
          <a:xfrm>
            <a:off x="8429805" y="3940404"/>
            <a:ext cx="780183" cy="461914"/>
          </a:xfrm>
          <a:prstGeom prst="rect">
            <a:avLst/>
          </a:prstGeom>
          <a:solidFill>
            <a:srgbClr val="FFC000">
              <a:alpha val="25098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19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9" grpId="0"/>
      <p:bldP spid="11" grpId="0" animBg="1"/>
      <p:bldP spid="16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C751-7E2F-4102-B2BF-140204A1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wish…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30FD8A-FDCC-471C-8CA2-DFB0DA1E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Anything can be a trigger</a:t>
            </a:r>
          </a:p>
          <a:p>
            <a:r>
              <a:rPr lang="en-US" dirty="0">
                <a:solidFill>
                  <a:schemeClr val="bg1"/>
                </a:solidFill>
              </a:rPr>
              <a:t>Pipeline as an automation engine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Just give me an HTTP(S) endpoint!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2703A1-7E1B-476E-B78E-A61EC44C9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29500" y="4145184"/>
            <a:ext cx="4762500" cy="271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954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C751-7E2F-4102-B2BF-140204A1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already do that</a:t>
            </a:r>
            <a:endParaRPr lang="pt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88A36-3159-4E35-B761-016D0F4BF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104" y="1681163"/>
            <a:ext cx="3148968" cy="823912"/>
          </a:xfrm>
        </p:spPr>
        <p:txBody>
          <a:bodyPr/>
          <a:lstStyle/>
          <a:p>
            <a:pPr algn="ctr"/>
            <a:r>
              <a:rPr lang="en-US" dirty="0"/>
              <a:t>Logic Apps &amp; </a:t>
            </a:r>
            <a:r>
              <a:rPr lang="en-US" dirty="0" err="1"/>
              <a:t>PowerAutomate</a:t>
            </a:r>
            <a:endParaRPr lang="pt-BR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D2A3D5E-ECFB-4D71-B070-0C4DFF1DB8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6157" y="2505075"/>
            <a:ext cx="3356862" cy="368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186B30-6A91-46E3-B3C3-3CE9DFF9F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7878" y="1681163"/>
            <a:ext cx="3164476" cy="823912"/>
          </a:xfrm>
        </p:spPr>
        <p:txBody>
          <a:bodyPr/>
          <a:lstStyle/>
          <a:p>
            <a:pPr algn="ctr"/>
            <a:r>
              <a:rPr lang="en-US" dirty="0"/>
              <a:t>IFTTT, Zapier etc.</a:t>
            </a:r>
            <a:endParaRPr lang="pt-BR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1B3D257-AD6B-4B89-B911-C00A3BC464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5226" r="20673"/>
          <a:stretch/>
        </p:blipFill>
        <p:spPr>
          <a:xfrm>
            <a:off x="4653262" y="2516189"/>
            <a:ext cx="3113708" cy="3673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4843339-5ED5-4DD8-AC6D-B5A8A69C5DE9}"/>
              </a:ext>
            </a:extLst>
          </p:cNvPr>
          <p:cNvGrpSpPr/>
          <p:nvPr/>
        </p:nvGrpSpPr>
        <p:grpSpPr>
          <a:xfrm>
            <a:off x="8372867" y="1681163"/>
            <a:ext cx="3164476" cy="4508500"/>
            <a:chOff x="8372867" y="1681163"/>
            <a:chExt cx="3164476" cy="4508500"/>
          </a:xfrm>
        </p:grpSpPr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6F4D0B8E-4D06-4F5D-9D4A-2F88B3DEAA9B}"/>
                </a:ext>
              </a:extLst>
            </p:cNvPr>
            <p:cNvSpPr txBox="1">
              <a:spLocks/>
            </p:cNvSpPr>
            <p:nvPr/>
          </p:nvSpPr>
          <p:spPr>
            <a:xfrm>
              <a:off x="8372867" y="1681163"/>
              <a:ext cx="3164476" cy="82391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GitHub Actions</a:t>
              </a:r>
              <a:endParaRPr lang="pt-BR" dirty="0"/>
            </a:p>
          </p:txBody>
        </p:sp>
        <p:sp>
          <p:nvSpPr>
            <p:cNvPr id="10" name="Content Placeholder 6">
              <a:extLst>
                <a:ext uri="{FF2B5EF4-FFF2-40B4-BE49-F238E27FC236}">
                  <a16:creationId xmlns:a16="http://schemas.microsoft.com/office/drawing/2014/main" id="{E96295C3-E8E1-4446-88DA-795599EB319F}"/>
                </a:ext>
              </a:extLst>
            </p:cNvPr>
            <p:cNvSpPr txBox="1">
              <a:spLocks/>
            </p:cNvSpPr>
            <p:nvPr/>
          </p:nvSpPr>
          <p:spPr>
            <a:xfrm>
              <a:off x="8372867" y="2505075"/>
              <a:ext cx="3164476" cy="3684588"/>
            </a:xfrm>
            <a:prstGeom prst="rect">
              <a:avLst/>
            </a:prstGeom>
            <a:effectLst>
              <a:outerShdw blurRad="292100" dist="139700" dir="2700000" algn="tl" rotWithShape="0">
                <a:prstClr val="black">
                  <a:alpha val="65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latin typeface="Consolas" panose="020B0609020204030204" pitchFamily="49" charset="0"/>
                </a:rPr>
                <a:t>on:</a:t>
              </a:r>
              <a:br>
                <a:rPr lang="en-US" sz="1200" dirty="0">
                  <a:latin typeface="Consolas" panose="020B0609020204030204" pitchFamily="49" charset="0"/>
                </a:rPr>
              </a:br>
              <a:r>
                <a:rPr lang="en-US" sz="1200" dirty="0">
                  <a:latin typeface="Consolas" panose="020B0609020204030204" pitchFamily="49" charset="0"/>
                </a:rPr>
                <a:t>    </a:t>
              </a:r>
              <a:r>
                <a:rPr lang="en-US" sz="1200" dirty="0" err="1">
                  <a:latin typeface="Consolas" panose="020B0609020204030204" pitchFamily="49" charset="0"/>
                </a:rPr>
                <a:t>repository_dispatch</a:t>
              </a:r>
              <a:r>
                <a:rPr lang="en-US" sz="1200" dirty="0">
                  <a:latin typeface="Consolas" panose="020B0609020204030204" pitchFamily="49" charset="0"/>
                </a:rPr>
                <a:t>:</a:t>
              </a:r>
            </a:p>
            <a:p>
              <a:pPr marL="0" indent="0">
                <a:buNone/>
              </a:pPr>
              <a:r>
                <a:rPr lang="en-US" sz="1200" dirty="0">
                  <a:latin typeface="Consolas" panose="020B0609020204030204" pitchFamily="49" charset="0"/>
                </a:rPr>
                <a:t>        types: [</a:t>
              </a:r>
              <a:r>
                <a:rPr lang="en-US" sz="1200" dirty="0" err="1">
                  <a:latin typeface="Consolas" panose="020B0609020204030204" pitchFamily="49" charset="0"/>
                </a:rPr>
                <a:t>webhook_type</a:t>
              </a:r>
              <a:r>
                <a:rPr lang="en-US" sz="1200" dirty="0">
                  <a:latin typeface="Consolas" panose="020B0609020204030204" pitchFamily="49" charset="0"/>
                </a:rPr>
                <a:t>] </a:t>
              </a:r>
            </a:p>
            <a:p>
              <a:pPr marL="0" indent="0">
                <a:buNone/>
              </a:pPr>
              <a:r>
                <a:rPr lang="en-US" sz="1200" dirty="0">
                  <a:latin typeface="Consolas" panose="020B0609020204030204" pitchFamily="49" charset="0"/>
                </a:rPr>
                <a:t>        </a:t>
              </a:r>
              <a:endParaRPr lang="pt-BR" sz="1200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4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FA3E0-6E32-4735-BC55-A0D181DC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“Azure Pipelines Incoming Webhooks!”</a:t>
            </a:r>
            <a:endParaRPr lang="pt-B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99FB48-FB3C-447C-919A-FC7526C9C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so new, actually</a:t>
            </a:r>
          </a:p>
          <a:p>
            <a:pPr lvl="1"/>
            <a:r>
              <a:rPr lang="en-US" dirty="0">
                <a:hlinkClick r:id="rId2"/>
              </a:rPr>
              <a:t>Released</a:t>
            </a:r>
            <a:r>
              <a:rPr lang="en-US" dirty="0"/>
              <a:t> in Sprint 172 (Jul 2020)</a:t>
            </a:r>
          </a:p>
          <a:p>
            <a:endParaRPr lang="en-US" dirty="0"/>
          </a:p>
          <a:p>
            <a:r>
              <a:rPr lang="en-US" dirty="0"/>
              <a:t>HTTP Endpoint to trigger pipelines</a:t>
            </a:r>
          </a:p>
          <a:p>
            <a:pPr lvl="1"/>
            <a:r>
              <a:rPr lang="en-US" dirty="0"/>
              <a:t>Restricted to YAML</a:t>
            </a:r>
          </a:p>
          <a:p>
            <a:pPr lvl="1"/>
            <a:r>
              <a:rPr lang="en-US" dirty="0"/>
              <a:t>Implemented as a specialized Service Connection</a:t>
            </a:r>
            <a:endParaRPr lang="pt-BR" dirty="0"/>
          </a:p>
        </p:txBody>
      </p:sp>
      <p:pic>
        <p:nvPicPr>
          <p:cNvPr id="1026" name="Picture 2" descr="In the Edit service connection page, configure webhook triggers.">
            <a:extLst>
              <a:ext uri="{FF2B5EF4-FFF2-40B4-BE49-F238E27FC236}">
                <a16:creationId xmlns:a16="http://schemas.microsoft.com/office/drawing/2014/main" id="{FD21E61E-C732-42BF-A5FB-E38B98EFE7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1465" y="1825625"/>
            <a:ext cx="298307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36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3293-1CB2-43C3-85B4-1DAC5803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can trigger a pipeline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D322-4B5E-47CD-9CD9-2DFD27DE78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Azure DevOps Events</a:t>
            </a:r>
          </a:p>
          <a:p>
            <a:pPr lvl="1"/>
            <a:r>
              <a:rPr lang="en-US" dirty="0"/>
              <a:t>E.g., “Build on work item updated”</a:t>
            </a:r>
          </a:p>
          <a:p>
            <a:pPr lvl="1"/>
            <a:endParaRPr lang="en-US" dirty="0"/>
          </a:p>
          <a:p>
            <a:r>
              <a:rPr lang="en-US" dirty="0"/>
              <a:t>Third-party webhooks</a:t>
            </a:r>
          </a:p>
          <a:p>
            <a:pPr lvl="1"/>
            <a:r>
              <a:rPr lang="en-US" dirty="0"/>
              <a:t>Jira, Trello, ServiceNow…</a:t>
            </a:r>
          </a:p>
          <a:p>
            <a:pPr lvl="1"/>
            <a:endParaRPr lang="en-US" dirty="0"/>
          </a:p>
          <a:p>
            <a:r>
              <a:rPr lang="en-US" dirty="0"/>
              <a:t>Custom code</a:t>
            </a:r>
          </a:p>
          <a:p>
            <a:pPr lvl="1"/>
            <a:r>
              <a:rPr lang="en-US" dirty="0"/>
              <a:t>Just send your own JSON payload to the designated endpoint</a:t>
            </a:r>
            <a:endParaRPr lang="pt-B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3FE4C9-47E6-44A2-8EDB-6E1510436C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9961" y="1825625"/>
            <a:ext cx="4026078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F3DA7F-3ACD-45E5-9047-CB6781820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08" y="1561649"/>
            <a:ext cx="4466784" cy="461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65ED1F-BB55-4E16-A74D-7E77F81A4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608" y="1445921"/>
            <a:ext cx="4466784" cy="4846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5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7C9F-AA76-41A6-8E17-7D91442A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Why?</a:t>
            </a:r>
            <a:endParaRPr lang="pt-B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4EB8B-3562-41D8-A359-A2ECA466E7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Pipelines can react to Azure DevOps events</a:t>
            </a:r>
          </a:p>
          <a:p>
            <a:pPr lvl="1"/>
            <a:r>
              <a:rPr lang="en-US" dirty="0"/>
              <a:t>“TfsAggregator-like” solutions</a:t>
            </a:r>
          </a:p>
          <a:p>
            <a:r>
              <a:rPr lang="en-US" dirty="0"/>
              <a:t>Pipelines can react to external services</a:t>
            </a:r>
          </a:p>
          <a:p>
            <a:r>
              <a:rPr lang="en-US" dirty="0"/>
              <a:t>Leverage YAML pipelines as an open automation workflow, beyond code</a:t>
            </a:r>
          </a:p>
          <a:p>
            <a:pPr lvl="1"/>
            <a:r>
              <a:rPr lang="en-US" dirty="0"/>
              <a:t>Pipelines as an “integration engine”</a:t>
            </a:r>
          </a:p>
          <a:p>
            <a:pPr lvl="1"/>
            <a:r>
              <a:rPr lang="en-US" dirty="0"/>
              <a:t>Can be used in place of Logic Apps, Functions, </a:t>
            </a:r>
            <a:r>
              <a:rPr lang="en-US" dirty="0" err="1"/>
              <a:t>PowerAutomate</a:t>
            </a:r>
            <a:endParaRPr lang="en-US" dirty="0"/>
          </a:p>
          <a:p>
            <a:pPr lvl="1"/>
            <a:r>
              <a:rPr lang="en-US" dirty="0"/>
              <a:t>Keep using the tool you’re most familiar with</a:t>
            </a:r>
          </a:p>
          <a:p>
            <a:pPr lvl="1"/>
            <a:r>
              <a:rPr lang="en-US" dirty="0"/>
              <a:t>Powerful extensibility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FD16A6-2928-4B96-B947-54EAEF9D4B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90061"/>
            <a:ext cx="5181600" cy="362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1BF18-8654-4A45-A212-99A4BD07FB19}"/>
              </a:ext>
            </a:extLst>
          </p:cNvPr>
          <p:cNvSpPr/>
          <p:nvPr/>
        </p:nvSpPr>
        <p:spPr>
          <a:xfrm>
            <a:off x="6358855" y="3296873"/>
            <a:ext cx="2877424" cy="285226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66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FA3E0-6E32-4735-BC55-A0D181DC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looks like</a:t>
            </a:r>
            <a:endParaRPr lang="pt-B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7FBE31-1CD3-4394-BB93-04D3E9C3F5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5A767-BA2A-4AF9-9068-CEAA44DD47BA}"/>
              </a:ext>
            </a:extLst>
          </p:cNvPr>
          <p:cNvSpPr txBox="1"/>
          <p:nvPr/>
        </p:nvSpPr>
        <p:spPr>
          <a:xfrm>
            <a:off x="252786" y="6023707"/>
            <a:ext cx="11686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https://dev.azure.com/&lt;org&gt;/_apis/public/distributedtask/webhooks/&lt;svc-trig&gt;/?api-version=6.0-preview</a:t>
            </a:r>
            <a:endParaRPr lang="pt-BR" sz="1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06717-1065-4797-90FB-0C6576FD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4217" y="1690689"/>
            <a:ext cx="5654732" cy="151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6E737-57AC-481D-AA49-EBDFFED8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77" y="4001294"/>
            <a:ext cx="5940360" cy="1324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In the Edit service connection page, configure webhook triggers.">
            <a:extLst>
              <a:ext uri="{FF2B5EF4-FFF2-40B4-BE49-F238E27FC236}">
                <a16:creationId xmlns:a16="http://schemas.microsoft.com/office/drawing/2014/main" id="{0878E0FA-0682-484F-A2C4-02B58E37462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0958" y="1487071"/>
            <a:ext cx="298307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38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1FA3E0-6E32-4735-BC55-A0D181DC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out!</a:t>
            </a:r>
            <a:endParaRPr lang="pt-B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7FBE31-1CD3-4394-BB93-04D3E9C3F5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5A767-BA2A-4AF9-9068-CEAA44DD47BA}"/>
              </a:ext>
            </a:extLst>
          </p:cNvPr>
          <p:cNvSpPr txBox="1"/>
          <p:nvPr/>
        </p:nvSpPr>
        <p:spPr>
          <a:xfrm>
            <a:off x="252786" y="6023707"/>
            <a:ext cx="11686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https://dev.azure.com/&lt;org&gt;/_apis/public/distributedtask/webhooks/&lt;svc-trig&gt;/?api-version=6.0-preview</a:t>
            </a:r>
            <a:endParaRPr lang="pt-BR" sz="1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06717-1065-4797-90FB-0C6576FD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4217" y="1690689"/>
            <a:ext cx="5654732" cy="1519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6E737-57AC-481D-AA49-EBDFFED8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77" y="4001294"/>
            <a:ext cx="5940360" cy="1324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In the Edit service connection page, configure webhook triggers.">
            <a:extLst>
              <a:ext uri="{FF2B5EF4-FFF2-40B4-BE49-F238E27FC236}">
                <a16:creationId xmlns:a16="http://schemas.microsoft.com/office/drawing/2014/main" id="{0878E0FA-0682-484F-A2C4-02B58E37462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0958" y="1487071"/>
            <a:ext cx="298307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1850E5-EF89-4D72-9E65-97E06C9EE26D}"/>
              </a:ext>
            </a:extLst>
          </p:cNvPr>
          <p:cNvSpPr/>
          <p:nvPr/>
        </p:nvSpPr>
        <p:spPr>
          <a:xfrm>
            <a:off x="7775890" y="5983628"/>
            <a:ext cx="1250259" cy="397494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E0DA0C-85F0-41B6-A728-266B52F36EE5}"/>
              </a:ext>
            </a:extLst>
          </p:cNvPr>
          <p:cNvCxnSpPr>
            <a:cxnSpLocks/>
          </p:cNvCxnSpPr>
          <p:nvPr/>
        </p:nvCxnSpPr>
        <p:spPr>
          <a:xfrm>
            <a:off x="2961314" y="2885483"/>
            <a:ext cx="4800198" cy="306322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AFCCF3B-2579-499C-9B0A-5A6B9F5516F6}"/>
              </a:ext>
            </a:extLst>
          </p:cNvPr>
          <p:cNvSpPr/>
          <p:nvPr/>
        </p:nvSpPr>
        <p:spPr>
          <a:xfrm>
            <a:off x="1803332" y="4555489"/>
            <a:ext cx="1157982" cy="553406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698D7B-2B5E-463E-A22B-26F2B864D466}"/>
              </a:ext>
            </a:extLst>
          </p:cNvPr>
          <p:cNvCxnSpPr>
            <a:cxnSpLocks/>
          </p:cNvCxnSpPr>
          <p:nvPr/>
        </p:nvCxnSpPr>
        <p:spPr>
          <a:xfrm flipV="1">
            <a:off x="3009651" y="2300005"/>
            <a:ext cx="3256925" cy="253218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3096AF4-EC1F-4070-AAC5-E3FDFB19D663}"/>
              </a:ext>
            </a:extLst>
          </p:cNvPr>
          <p:cNvSpPr/>
          <p:nvPr/>
        </p:nvSpPr>
        <p:spPr>
          <a:xfrm>
            <a:off x="6266576" y="2177950"/>
            <a:ext cx="2273417" cy="242253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2A4587-A8A4-4CA8-86B7-5612571B34F6}"/>
              </a:ext>
            </a:extLst>
          </p:cNvPr>
          <p:cNvSpPr/>
          <p:nvPr/>
        </p:nvSpPr>
        <p:spPr>
          <a:xfrm>
            <a:off x="1759392" y="2332077"/>
            <a:ext cx="1157983" cy="55340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BCE2E2-351D-4217-946D-AACEB2DE54C3}"/>
              </a:ext>
            </a:extLst>
          </p:cNvPr>
          <p:cNvSpPr/>
          <p:nvPr/>
        </p:nvSpPr>
        <p:spPr>
          <a:xfrm>
            <a:off x="6266577" y="1946522"/>
            <a:ext cx="1879134" cy="242253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D90E86-BDC6-4F62-9CA9-E838A5E13AEC}"/>
              </a:ext>
            </a:extLst>
          </p:cNvPr>
          <p:cNvSpPr/>
          <p:nvPr/>
        </p:nvSpPr>
        <p:spPr>
          <a:xfrm>
            <a:off x="7665722" y="4866642"/>
            <a:ext cx="1109769" cy="242253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24C2C2-F9F6-48F0-BE85-5890B10FA64A}"/>
              </a:ext>
            </a:extLst>
          </p:cNvPr>
          <p:cNvGrpSpPr/>
          <p:nvPr/>
        </p:nvGrpSpPr>
        <p:grpSpPr>
          <a:xfrm>
            <a:off x="8145711" y="2062236"/>
            <a:ext cx="880438" cy="2925533"/>
            <a:chOff x="8145711" y="2062236"/>
            <a:chExt cx="880438" cy="292553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652575-14E8-404F-AA01-888AC107CA2B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8145711" y="2067648"/>
              <a:ext cx="864064" cy="1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6F0B020-4933-4A24-BAB5-268829FBD83D}"/>
                </a:ext>
              </a:extLst>
            </p:cNvPr>
            <p:cNvCxnSpPr>
              <a:cxnSpLocks/>
            </p:cNvCxnSpPr>
            <p:nvPr/>
          </p:nvCxnSpPr>
          <p:spPr>
            <a:xfrm>
              <a:off x="9009775" y="2062236"/>
              <a:ext cx="16374" cy="292553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36CBB54-92FF-4A58-AE7B-2E9F0355A845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>
              <a:off x="8775491" y="4987769"/>
              <a:ext cx="250658" cy="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76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1_Whi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crosoft">
  <a:themeElements>
    <a:clrScheme name="Custom 15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FFFFFF"/>
      </a:hlink>
      <a:folHlink>
        <a:srgbClr val="000000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" id="{631E2D40-9549-4B40-9B0F-6E3699E5DBD9}" vid="{1A407B32-2ACE-284E-9867-6751861851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Superando os desafios da Engenharia Remota</Template>
  <TotalTime>252</TotalTime>
  <Words>600</Words>
  <Application>Microsoft Office PowerPoint</Application>
  <PresentationFormat>Widescreen</PresentationFormat>
  <Paragraphs>93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Kanit</vt:lpstr>
      <vt:lpstr>Noto Sans</vt:lpstr>
      <vt:lpstr>Segoe UI</vt:lpstr>
      <vt:lpstr>Segoe UI Semibold</vt:lpstr>
      <vt:lpstr>Segoe UI Semilight</vt:lpstr>
      <vt:lpstr>Wingdings</vt:lpstr>
      <vt:lpstr>1_White</vt:lpstr>
      <vt:lpstr>Microsoft</vt:lpstr>
      <vt:lpstr>PowerPoint Presentation</vt:lpstr>
      <vt:lpstr>Azure Pipelines Triggers</vt:lpstr>
      <vt:lpstr>A wish…</vt:lpstr>
      <vt:lpstr>Others already do that</vt:lpstr>
      <vt:lpstr>Meet “Azure Pipelines Incoming Webhooks!”</vt:lpstr>
      <vt:lpstr>Things that can trigger a pipeline</vt:lpstr>
      <vt:lpstr>But… Why?</vt:lpstr>
      <vt:lpstr>What it looks like</vt:lpstr>
      <vt:lpstr>Watch out!</vt:lpstr>
      <vt:lpstr>Demo</vt:lpstr>
      <vt:lpstr>Calling secure endpoints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Incoming webhooks with Azure Pipelines YAML</dc:title>
  <dc:creator>Igor Abade V. Leite</dc:creator>
  <cp:lastModifiedBy>Igor Abade</cp:lastModifiedBy>
  <cp:revision>2</cp:revision>
  <dcterms:created xsi:type="dcterms:W3CDTF">2021-03-30T18:43:09Z</dcterms:created>
  <dcterms:modified xsi:type="dcterms:W3CDTF">2021-04-03T01:15:57Z</dcterms:modified>
</cp:coreProperties>
</file>